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notesMasterIdLst>
    <p:notesMasterId r:id="rId50"/>
  </p:notesMasterIdLst>
  <p:sldIdLst>
    <p:sldId id="336" r:id="rId2"/>
    <p:sldId id="337" r:id="rId3"/>
    <p:sldId id="340" r:id="rId4"/>
    <p:sldId id="341" r:id="rId5"/>
    <p:sldId id="342" r:id="rId6"/>
    <p:sldId id="343" r:id="rId7"/>
    <p:sldId id="344" r:id="rId8"/>
    <p:sldId id="345" r:id="rId9"/>
    <p:sldId id="385" r:id="rId10"/>
    <p:sldId id="386" r:id="rId11"/>
    <p:sldId id="387" r:id="rId12"/>
    <p:sldId id="346" r:id="rId13"/>
    <p:sldId id="370" r:id="rId14"/>
    <p:sldId id="371" r:id="rId15"/>
    <p:sldId id="347" r:id="rId16"/>
    <p:sldId id="372" r:id="rId17"/>
    <p:sldId id="348" r:id="rId18"/>
    <p:sldId id="373" r:id="rId19"/>
    <p:sldId id="349" r:id="rId20"/>
    <p:sldId id="374" r:id="rId21"/>
    <p:sldId id="350" r:id="rId22"/>
    <p:sldId id="351" r:id="rId23"/>
    <p:sldId id="352" r:id="rId24"/>
    <p:sldId id="375" r:id="rId25"/>
    <p:sldId id="376" r:id="rId26"/>
    <p:sldId id="377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78" r:id="rId35"/>
    <p:sldId id="379" r:id="rId36"/>
    <p:sldId id="360" r:id="rId37"/>
    <p:sldId id="361" r:id="rId38"/>
    <p:sldId id="380" r:id="rId39"/>
    <p:sldId id="362" r:id="rId40"/>
    <p:sldId id="381" r:id="rId41"/>
    <p:sldId id="382" r:id="rId42"/>
    <p:sldId id="364" r:id="rId43"/>
    <p:sldId id="365" r:id="rId44"/>
    <p:sldId id="383" r:id="rId45"/>
    <p:sldId id="366" r:id="rId46"/>
    <p:sldId id="367" r:id="rId47"/>
    <p:sldId id="368" r:id="rId48"/>
    <p:sldId id="36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899D-69D0-4E65-8EE7-49CFF62CADA7}" type="datetimeFigureOut">
              <a:rPr lang="ko-KR" altLang="en-US" smtClean="0"/>
              <a:t>2016-05-11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2FFFB-A269-477C-A250-103DD8111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34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C2FFFB-A269-477C-A250-103DD8111FB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13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6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3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1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9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31637" y="1268760"/>
            <a:ext cx="875076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845429" y="1844825"/>
            <a:ext cx="8750763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398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12192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23392" y="2276872"/>
            <a:ext cx="109728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698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3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0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2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7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9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1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8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8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s.google.com/cloud-messaging/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evelopers.google.com/cloud-messaging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ptainjaehee/atti/blob/master/SF-GCM-DEMO.zip" TargetMode="External"/><Relationship Id="rId2" Type="http://schemas.openxmlformats.org/officeDocument/2006/relationships/hyperlink" Target="https://github.com/captainjaehee/atti/blob/master/GCM%20message%20%EC%B2%98%EB%A6%AC%20-%20eclipse.zip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aptainjaehee/atti/blob/master/gcmServer.zi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pebf.tistory.com/81" TargetMode="External"/><Relationship Id="rId2" Type="http://schemas.openxmlformats.org/officeDocument/2006/relationships/hyperlink" Target="http://blog.saltfactory.net/android/implement-push-service-via-gcm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arabiannight.tistory.com/entry/%EC%95%88%EB%93%9C%EB%A1%9C%EC%9D%B4%EB%93%9CAndroid-C2DM-%EC%82%AC%EC%9A%A9-%EB%B0%A9%EB%B2%95-%EC%98%88%EC%A0%9C%ED%8F%AC%ED%95%A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958281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2016-04-14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atti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20110547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박재희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20110865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이경훈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20111137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장태영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20131111 </a:t>
            </a:r>
            <a:r>
              <a:rPr lang="ko-KR" alt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장민정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3517640" y="2931114"/>
            <a:ext cx="55686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(Google Cloud Messaging)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517640" y="2107054"/>
            <a:ext cx="556861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GCM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1763491" y="4287700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모바</a:t>
            </a:r>
            <a:r>
              <a:rPr lang="ko-KR" altLang="en-US" sz="3600" b="1" dirty="0" err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일</a:t>
            </a:r>
            <a:r>
              <a:rPr lang="ko-KR" altLang="en-US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소프트웨어 프로젝트</a:t>
            </a:r>
            <a:endParaRPr lang="en-US" altLang="ko-KR" sz="3600" b="1" dirty="0" smtClean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86259" y="2662534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7728" y="1440355"/>
            <a:ext cx="1862607" cy="913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/>
              <a:t>MyGcmListenerService</a:t>
            </a:r>
            <a:endParaRPr lang="ko-KR" alt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347728" y="2551216"/>
            <a:ext cx="1862607" cy="91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Web </a:t>
            </a:r>
            <a:r>
              <a:rPr lang="en-US" altLang="ko-KR" sz="1500" dirty="0" err="1"/>
              <a:t>GCMServer</a:t>
            </a:r>
            <a:endParaRPr lang="ko-KR" altLang="en-US" sz="1500" dirty="0"/>
          </a:p>
        </p:txBody>
      </p:sp>
      <p:sp>
        <p:nvSpPr>
          <p:cNvPr id="32" name="Rounded Rectangle 31"/>
          <p:cNvSpPr/>
          <p:nvPr/>
        </p:nvSpPr>
        <p:spPr>
          <a:xfrm>
            <a:off x="347729" y="3668060"/>
            <a:ext cx="1862607" cy="91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Message Server</a:t>
            </a:r>
            <a:endParaRPr lang="ko-KR" altLang="en-US" sz="15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3168" y="1435274"/>
            <a:ext cx="8670545" cy="8279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등록시에는 호출되지 않는 함수</a:t>
            </a:r>
            <a:endParaRPr lang="en-US" altLang="ko-KR" dirty="0" smtClean="0"/>
          </a:p>
          <a:p>
            <a:r>
              <a:rPr lang="en-US" altLang="ko-KR" dirty="0" smtClean="0"/>
              <a:t>Web </a:t>
            </a:r>
            <a:r>
              <a:rPr lang="en-US" altLang="ko-KR" dirty="0" err="1" smtClean="0"/>
              <a:t>GCMServer</a:t>
            </a:r>
            <a:r>
              <a:rPr lang="ko-KR" altLang="en-US" dirty="0" smtClean="0"/>
              <a:t>에서 메시지를 전달받아 기기에 알림을 주는 기능</a:t>
            </a:r>
            <a:endParaRPr lang="en-US" altLang="ko-KR" dirty="0" smtClean="0"/>
          </a:p>
        </p:txBody>
      </p:sp>
      <p:sp>
        <p:nvSpPr>
          <p:cNvPr id="21" name="Content Placeholder 4"/>
          <p:cNvSpPr>
            <a:spLocks noGrp="1"/>
          </p:cNvSpPr>
          <p:nvPr>
            <p:ph idx="1"/>
          </p:nvPr>
        </p:nvSpPr>
        <p:spPr>
          <a:xfrm>
            <a:off x="2513168" y="2551215"/>
            <a:ext cx="8670545" cy="81904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Google API</a:t>
            </a:r>
          </a:p>
          <a:p>
            <a:r>
              <a:rPr lang="en-US" altLang="ko-KR" dirty="0" smtClean="0"/>
              <a:t>Message</a:t>
            </a:r>
            <a:r>
              <a:rPr lang="ko-KR" altLang="en-US" dirty="0" smtClean="0"/>
              <a:t>를 보내는 </a:t>
            </a:r>
            <a:r>
              <a:rPr lang="en-US" altLang="ko-KR" dirty="0" smtClean="0"/>
              <a:t>Server</a:t>
            </a:r>
            <a:r>
              <a:rPr lang="ko-KR" altLang="en-US" dirty="0" smtClean="0"/>
              <a:t>와 받는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의 중간다리 역할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idx="1"/>
          </p:nvPr>
        </p:nvSpPr>
        <p:spPr>
          <a:xfrm>
            <a:off x="2513167" y="3705230"/>
            <a:ext cx="8670545" cy="74323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Push </a:t>
            </a:r>
            <a:r>
              <a:rPr lang="ko-KR" altLang="en-US" dirty="0" smtClean="0"/>
              <a:t>알림의 내용 작성 및 전달</a:t>
            </a:r>
            <a:endParaRPr lang="en-US" altLang="ko-KR" dirty="0" smtClean="0"/>
          </a:p>
          <a:p>
            <a:r>
              <a:rPr lang="en-US" altLang="ko-KR" dirty="0" smtClean="0"/>
              <a:t>Message</a:t>
            </a:r>
            <a:r>
              <a:rPr lang="ko-KR" altLang="en-US" dirty="0" smtClean="0"/>
              <a:t> 내용과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를 받을 기기 정보를 </a:t>
            </a:r>
            <a:r>
              <a:rPr lang="en-US" altLang="ko-KR" dirty="0"/>
              <a:t>Web </a:t>
            </a:r>
            <a:r>
              <a:rPr lang="en-US" altLang="ko-KR" dirty="0" err="1"/>
              <a:t>GCMServer</a:t>
            </a:r>
            <a:r>
              <a:rPr lang="ko-KR" altLang="en-US" dirty="0"/>
              <a:t>에 </a:t>
            </a:r>
            <a:r>
              <a:rPr lang="ko-KR" altLang="en-US" dirty="0" smtClean="0"/>
              <a:t>전달</a:t>
            </a:r>
            <a:endParaRPr lang="en-US" altLang="ko-KR" dirty="0" smtClean="0"/>
          </a:p>
        </p:txBody>
      </p:sp>
      <p:sp>
        <p:nvSpPr>
          <p:cNvPr id="23" name="Content Placeholder 4"/>
          <p:cNvSpPr>
            <a:spLocks noGrp="1"/>
          </p:cNvSpPr>
          <p:nvPr>
            <p:ph idx="1"/>
          </p:nvPr>
        </p:nvSpPr>
        <p:spPr>
          <a:xfrm>
            <a:off x="347728" y="5309279"/>
            <a:ext cx="11078047" cy="743238"/>
          </a:xfrm>
        </p:spPr>
        <p:txBody>
          <a:bodyPr>
            <a:normAutofit/>
          </a:bodyPr>
          <a:lstStyle/>
          <a:p>
            <a:r>
              <a:rPr lang="en-US" altLang="ko-KR" sz="3000" b="1" dirty="0" smtClean="0"/>
              <a:t>Message</a:t>
            </a:r>
            <a:r>
              <a:rPr lang="ko-KR" altLang="en-US" sz="3000" b="1" dirty="0" smtClean="0"/>
              <a:t>를 작성하고 전달</a:t>
            </a:r>
            <a:r>
              <a:rPr lang="en-US" altLang="ko-KR" sz="3000" b="1" dirty="0" smtClean="0"/>
              <a:t>, </a:t>
            </a:r>
            <a:r>
              <a:rPr lang="ko-KR" altLang="en-US" sz="3000" b="1" dirty="0" smtClean="0"/>
              <a:t>기기에 알림을 띄워주는 역할 수행</a:t>
            </a:r>
            <a:endParaRPr lang="en-US" altLang="ko-K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40064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66700" y="1086292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MainActivity</a:t>
            </a:r>
            <a:endParaRPr lang="ko-KR" alt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3862388" y="1085729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MyApplication</a:t>
            </a:r>
            <a:endParaRPr lang="ko-KR" alt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5660232" y="1085729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MyGcmListenerService</a:t>
            </a:r>
            <a:endParaRPr lang="ko-KR" altLang="en-US" sz="1500" dirty="0"/>
          </a:p>
        </p:txBody>
      </p:sp>
      <p:sp>
        <p:nvSpPr>
          <p:cNvPr id="31" name="Rounded Rectangle 30"/>
          <p:cNvSpPr/>
          <p:nvPr/>
        </p:nvSpPr>
        <p:spPr>
          <a:xfrm>
            <a:off x="8027194" y="1085729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Web </a:t>
            </a:r>
            <a:r>
              <a:rPr lang="en-US" altLang="ko-KR" sz="1500" dirty="0" err="1" smtClean="0"/>
              <a:t>GCMServer</a:t>
            </a:r>
            <a:endParaRPr lang="ko-KR" altLang="en-US" sz="1500" dirty="0"/>
          </a:p>
        </p:txBody>
      </p:sp>
      <p:sp>
        <p:nvSpPr>
          <p:cNvPr id="32" name="Rounded Rectangle 31"/>
          <p:cNvSpPr/>
          <p:nvPr/>
        </p:nvSpPr>
        <p:spPr>
          <a:xfrm>
            <a:off x="2064544" y="1085729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RegistrationIntentService</a:t>
            </a:r>
            <a:endParaRPr lang="ko-KR" altLang="en-US" sz="1500" dirty="0"/>
          </a:p>
        </p:txBody>
      </p:sp>
      <p:sp>
        <p:nvSpPr>
          <p:cNvPr id="33" name="Rounded Rectangle 32"/>
          <p:cNvSpPr/>
          <p:nvPr/>
        </p:nvSpPr>
        <p:spPr>
          <a:xfrm>
            <a:off x="9825038" y="1085729"/>
            <a:ext cx="1562100" cy="743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/>
              <a:t>Message Server</a:t>
            </a:r>
            <a:endParaRPr lang="ko-KR" altLang="en-US" sz="1500" dirty="0"/>
          </a:p>
        </p:txBody>
      </p:sp>
      <p:cxnSp>
        <p:nvCxnSpPr>
          <p:cNvPr id="35" name="Straight Connector 34"/>
          <p:cNvCxnSpPr>
            <a:stCxn id="27" idx="2"/>
          </p:cNvCxnSpPr>
          <p:nvPr/>
        </p:nvCxnSpPr>
        <p:spPr>
          <a:xfrm flipH="1">
            <a:off x="1026321" y="1829530"/>
            <a:ext cx="21429" cy="486281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828927" y="1828967"/>
            <a:ext cx="16667" cy="486338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643438" y="1828967"/>
            <a:ext cx="0" cy="486338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17470" y="1828967"/>
            <a:ext cx="0" cy="486338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786814" y="1828967"/>
            <a:ext cx="0" cy="486338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606088" y="1828967"/>
            <a:ext cx="0" cy="4863381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47750" y="4373217"/>
            <a:ext cx="35956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047750" y="5182372"/>
            <a:ext cx="9558338" cy="1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026321" y="4784421"/>
            <a:ext cx="360521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786814" y="5698435"/>
            <a:ext cx="18192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417470" y="6135757"/>
            <a:ext cx="2369344" cy="6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28890" y="6592956"/>
            <a:ext cx="538162" cy="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>
            <a:off x="6401579" y="6274905"/>
            <a:ext cx="554054" cy="304799"/>
          </a:xfrm>
          <a:prstGeom prst="bentConnector3">
            <a:avLst>
              <a:gd name="adj1" fmla="val 10022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60268" y="4080266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5</a:t>
            </a:r>
            <a:r>
              <a:rPr lang="en-US" altLang="ko-KR" sz="1300" dirty="0" smtClean="0"/>
              <a:t>: </a:t>
            </a:r>
            <a:r>
              <a:rPr lang="en-US" altLang="ko-KR" sz="1300" dirty="0" err="1" smtClean="0"/>
              <a:t>getGlobalString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76" name="TextBox 75"/>
          <p:cNvSpPr txBox="1"/>
          <p:nvPr/>
        </p:nvSpPr>
        <p:spPr>
          <a:xfrm>
            <a:off x="1857207" y="4499632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6</a:t>
            </a:r>
            <a:r>
              <a:rPr lang="en-US" altLang="ko-KR" sz="1300" dirty="0" smtClean="0"/>
              <a:t>: return </a:t>
            </a:r>
            <a:r>
              <a:rPr lang="en-US" altLang="ko-KR" sz="1300" dirty="0" err="1" smtClean="0"/>
              <a:t>GlobalString</a:t>
            </a:r>
            <a:endParaRPr lang="ko-KR" altLang="en-US" sz="1300" dirty="0"/>
          </a:p>
        </p:txBody>
      </p:sp>
      <p:sp>
        <p:nvSpPr>
          <p:cNvPr id="77" name="TextBox 76"/>
          <p:cNvSpPr txBox="1"/>
          <p:nvPr/>
        </p:nvSpPr>
        <p:spPr>
          <a:xfrm>
            <a:off x="4648717" y="4859167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7</a:t>
            </a:r>
            <a:r>
              <a:rPr lang="en-US" altLang="ko-KR" sz="1300" dirty="0" smtClean="0"/>
              <a:t>: </a:t>
            </a:r>
            <a:r>
              <a:rPr lang="en-US" altLang="ko-KR" sz="1300" dirty="0" err="1" smtClean="0"/>
              <a:t>callMessage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78" name="TextBox 77"/>
          <p:cNvSpPr txBox="1"/>
          <p:nvPr/>
        </p:nvSpPr>
        <p:spPr>
          <a:xfrm>
            <a:off x="8930890" y="5406047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8: send()</a:t>
            </a:r>
            <a:endParaRPr lang="ko-KR" altLang="en-US" sz="1300" dirty="0"/>
          </a:p>
        </p:txBody>
      </p:sp>
      <p:sp>
        <p:nvSpPr>
          <p:cNvPr id="79" name="TextBox 78"/>
          <p:cNvSpPr txBox="1"/>
          <p:nvPr/>
        </p:nvSpPr>
        <p:spPr>
          <a:xfrm>
            <a:off x="6967052" y="5813570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9</a:t>
            </a:r>
            <a:r>
              <a:rPr lang="en-US" altLang="ko-KR" sz="1300" dirty="0" smtClean="0"/>
              <a:t>: Message()</a:t>
            </a:r>
            <a:endParaRPr lang="ko-KR" altLang="en-US" sz="1300" dirty="0"/>
          </a:p>
        </p:txBody>
      </p:sp>
      <p:sp>
        <p:nvSpPr>
          <p:cNvPr id="80" name="TextBox 79"/>
          <p:cNvSpPr txBox="1"/>
          <p:nvPr/>
        </p:nvSpPr>
        <p:spPr>
          <a:xfrm>
            <a:off x="6431389" y="6298501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10: </a:t>
            </a:r>
            <a:r>
              <a:rPr lang="en-US" altLang="ko-KR" sz="1300" dirty="0" err="1" smtClean="0"/>
              <a:t>sendNotification</a:t>
            </a:r>
            <a:endParaRPr lang="ko-KR" altLang="en-US" sz="1300" dirty="0"/>
          </a:p>
        </p:txBody>
      </p:sp>
      <p:sp>
        <p:nvSpPr>
          <p:cNvPr id="85" name="Title 3"/>
          <p:cNvSpPr>
            <a:spLocks noGrp="1"/>
          </p:cNvSpPr>
          <p:nvPr>
            <p:ph type="title"/>
          </p:nvPr>
        </p:nvSpPr>
        <p:spPr>
          <a:xfrm>
            <a:off x="0" y="16778"/>
            <a:ext cx="12192000" cy="106951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sz="3000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1047750" y="2398643"/>
            <a:ext cx="17978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845594" y="2928730"/>
            <a:ext cx="5941220" cy="132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2845594" y="3485322"/>
            <a:ext cx="5941220" cy="132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845594" y="4022035"/>
            <a:ext cx="17978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47750" y="2089436"/>
            <a:ext cx="2461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1: </a:t>
            </a:r>
            <a:r>
              <a:rPr lang="en-US" altLang="ko-KR" sz="1300" dirty="0" err="1" smtClean="0"/>
              <a:t>getInstanceIdToken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91" name="TextBox 90"/>
          <p:cNvSpPr txBox="1"/>
          <p:nvPr/>
        </p:nvSpPr>
        <p:spPr>
          <a:xfrm>
            <a:off x="4140096" y="2612762"/>
            <a:ext cx="34455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2: token := </a:t>
            </a:r>
            <a:r>
              <a:rPr lang="en-US" altLang="ko-KR" sz="1300" dirty="0" err="1"/>
              <a:t>i</a:t>
            </a:r>
            <a:r>
              <a:rPr lang="en-US" altLang="ko-KR" sz="1300" dirty="0" err="1" smtClean="0"/>
              <a:t>nstanceID.getToken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92" name="TextBox 91"/>
          <p:cNvSpPr txBox="1"/>
          <p:nvPr/>
        </p:nvSpPr>
        <p:spPr>
          <a:xfrm>
            <a:off x="4832857" y="3180608"/>
            <a:ext cx="34455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3: return token</a:t>
            </a:r>
            <a:endParaRPr lang="ko-KR" altLang="en-US" sz="1300" dirty="0"/>
          </a:p>
        </p:txBody>
      </p:sp>
      <p:sp>
        <p:nvSpPr>
          <p:cNvPr id="93" name="TextBox 92"/>
          <p:cNvSpPr txBox="1"/>
          <p:nvPr/>
        </p:nvSpPr>
        <p:spPr>
          <a:xfrm>
            <a:off x="2867024" y="3723947"/>
            <a:ext cx="34455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4</a:t>
            </a:r>
            <a:r>
              <a:rPr lang="en-US" altLang="ko-KR" sz="1300" dirty="0" smtClean="0"/>
              <a:t>: </a:t>
            </a:r>
            <a:r>
              <a:rPr lang="en-US" altLang="ko-KR" sz="1300" dirty="0" err="1" smtClean="0"/>
              <a:t>setGlobalString</a:t>
            </a:r>
            <a:r>
              <a:rPr lang="en-US" altLang="ko-KR" sz="1300" dirty="0" smtClean="0"/>
              <a:t>()</a:t>
            </a:r>
            <a:endParaRPr lang="ko-KR" altLang="en-US" sz="1300" dirty="0"/>
          </a:p>
        </p:txBody>
      </p:sp>
      <p:sp>
        <p:nvSpPr>
          <p:cNvPr id="94" name="Rounded Rectangle 93"/>
          <p:cNvSpPr/>
          <p:nvPr/>
        </p:nvSpPr>
        <p:spPr>
          <a:xfrm>
            <a:off x="553792" y="1957588"/>
            <a:ext cx="8875131" cy="209692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94"/>
          <p:cNvSpPr/>
          <p:nvPr/>
        </p:nvSpPr>
        <p:spPr>
          <a:xfrm>
            <a:off x="525318" y="4144614"/>
            <a:ext cx="10434417" cy="247240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7308243" y="2088270"/>
            <a:ext cx="2329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App </a:t>
            </a:r>
            <a:r>
              <a:rPr lang="ko-KR" altLang="en-US" dirty="0" smtClean="0">
                <a:solidFill>
                  <a:schemeClr val="bg1"/>
                </a:solidFill>
              </a:rPr>
              <a:t>최초 실행 시 정보를 등록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979120" y="4290357"/>
            <a:ext cx="287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Push </a:t>
            </a:r>
            <a:r>
              <a:rPr lang="ko-KR" altLang="en-US" dirty="0" smtClean="0">
                <a:solidFill>
                  <a:schemeClr val="bg1"/>
                </a:solidFill>
              </a:rPr>
              <a:t>알림을 요청하고 기기로 전송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6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Blank Activity </a:t>
            </a:r>
            <a:r>
              <a:rPr lang="ko-KR" altLang="en-US" sz="3200" dirty="0" smtClean="0">
                <a:solidFill>
                  <a:schemeClr val="bg1"/>
                </a:solidFill>
              </a:rPr>
              <a:t>생성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24" y="1938019"/>
            <a:ext cx="6842238" cy="4820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Blank Activity </a:t>
            </a:r>
            <a:r>
              <a:rPr lang="ko-KR" altLang="en-US" sz="3200" dirty="0" smtClean="0">
                <a:solidFill>
                  <a:schemeClr val="bg1"/>
                </a:solidFill>
              </a:rPr>
              <a:t>생성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49" y="1938019"/>
            <a:ext cx="6833299" cy="4814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1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Blank Activity </a:t>
            </a:r>
            <a:r>
              <a:rPr lang="ko-KR" altLang="en-US" sz="3200" dirty="0" smtClean="0">
                <a:solidFill>
                  <a:schemeClr val="bg1"/>
                </a:solidFill>
              </a:rPr>
              <a:t>생성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41" y="183312"/>
            <a:ext cx="6151186" cy="6663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14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6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6" y="1765714"/>
            <a:ext cx="936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linkClick r:id="rId2"/>
              </a:rPr>
              <a:t>https://developers.google.com/cloud-messaging/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GCM 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 smtClean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350489"/>
            <a:ext cx="8221588" cy="4321244"/>
          </a:xfrm>
          <a:prstGeom prst="rect">
            <a:avLst/>
          </a:prstGeom>
        </p:spPr>
      </p:pic>
      <p:sp>
        <p:nvSpPr>
          <p:cNvPr id="7" name="왼쪽 화살표 6"/>
          <p:cNvSpPr/>
          <p:nvPr/>
        </p:nvSpPr>
        <p:spPr>
          <a:xfrm rot="19101171">
            <a:off x="2018209" y="390486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6" y="1765714"/>
            <a:ext cx="936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linkClick r:id="rId2"/>
              </a:rPr>
              <a:t>https://developers.google.com/cloud-messaging/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GCM 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 smtClean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5" y="2350488"/>
            <a:ext cx="6769100" cy="4434189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19101171">
            <a:off x="5869404" y="2716163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526526" y="3716818"/>
            <a:ext cx="850005" cy="2862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334193" y="3966393"/>
            <a:ext cx="2550674" cy="3210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</a:rPr>
              <a:t>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1" y="2202921"/>
            <a:ext cx="7737441" cy="3876146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2717419" y="4368748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</a:rPr>
              <a:t>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15" y="2204971"/>
            <a:ext cx="4867743" cy="4173924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4409122" y="4432801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2" y="2131834"/>
            <a:ext cx="4754501" cy="456265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3490631" y="4924352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07" y="2204971"/>
            <a:ext cx="5391150" cy="4086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59563" y="104503"/>
            <a:ext cx="10032437" cy="1069514"/>
          </a:xfrm>
        </p:spPr>
        <p:txBody>
          <a:bodyPr>
            <a:normAutofit/>
          </a:bodyPr>
          <a:lstStyle/>
          <a:p>
            <a:r>
              <a:rPr lang="ko-KR" altLang="en-US" sz="6000" dirty="0" smtClean="0"/>
              <a:t> 목차</a:t>
            </a:r>
            <a:endParaRPr lang="ko-KR" altLang="en-US" sz="60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831637" y="1268759"/>
            <a:ext cx="8750763" cy="5589241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1. GCM</a:t>
            </a:r>
            <a:r>
              <a:rPr lang="ko-KR" altLang="en-US" sz="3200" b="1" dirty="0" smtClean="0"/>
              <a:t>이란</a:t>
            </a:r>
            <a:r>
              <a:rPr lang="en-US" altLang="ko-KR" sz="3200" b="1" dirty="0" smtClean="0"/>
              <a:t>?</a:t>
            </a:r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2. GCM </a:t>
            </a:r>
            <a:r>
              <a:rPr lang="ko-KR" altLang="en-US" sz="3200" b="1" dirty="0" smtClean="0"/>
              <a:t>구조</a:t>
            </a:r>
            <a:endParaRPr lang="en-US" altLang="ko-KR" sz="3200" b="1" dirty="0" smtClean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3. </a:t>
            </a:r>
            <a:r>
              <a:rPr lang="ko-KR" altLang="en-US" sz="3200" b="1" dirty="0" smtClean="0"/>
              <a:t>예제 </a:t>
            </a:r>
            <a:endParaRPr lang="en-US" altLang="ko-KR" sz="3200" b="1" dirty="0" smtClean="0"/>
          </a:p>
          <a:p>
            <a:pPr lvl="0">
              <a:lnSpc>
                <a:spcPct val="100000"/>
              </a:lnSpc>
            </a:pPr>
            <a:r>
              <a:rPr lang="en-US" altLang="ko-KR" b="1" dirty="0" smtClean="0"/>
              <a:t>        - GCM Server</a:t>
            </a:r>
          </a:p>
          <a:p>
            <a:pPr lvl="0">
              <a:lnSpc>
                <a:spcPct val="10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 - Client App </a:t>
            </a:r>
          </a:p>
          <a:p>
            <a:pPr lvl="0">
              <a:lnSpc>
                <a:spcPct val="100000"/>
              </a:lnSpc>
            </a:pPr>
            <a:r>
              <a:rPr lang="en-US" altLang="ko-KR" b="1" dirty="0"/>
              <a:t> </a:t>
            </a:r>
            <a:r>
              <a:rPr lang="en-US" altLang="ko-KR" b="1" dirty="0" smtClean="0"/>
              <a:t>       - 3</a:t>
            </a:r>
            <a:r>
              <a:rPr lang="en-US" altLang="ko-KR" b="1" baseline="30000" dirty="0" smtClean="0"/>
              <a:t>rd</a:t>
            </a:r>
            <a:r>
              <a:rPr lang="en-US" altLang="ko-KR" b="1" dirty="0" smtClean="0"/>
              <a:t> Party Server</a:t>
            </a:r>
            <a:endParaRPr lang="en-US" altLang="ko-KR" b="1" dirty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4. </a:t>
            </a:r>
            <a:r>
              <a:rPr lang="ko-KR" altLang="en-US" sz="3200" b="1" dirty="0" smtClean="0"/>
              <a:t>실행결과</a:t>
            </a:r>
            <a:endParaRPr lang="en-US" altLang="ko-KR" sz="3200" b="1" dirty="0" smtClean="0"/>
          </a:p>
          <a:p>
            <a:pPr lvl="0">
              <a:lnSpc>
                <a:spcPct val="150000"/>
              </a:lnSpc>
            </a:pPr>
            <a:r>
              <a:rPr lang="en-US" altLang="ko-KR" sz="3200" b="1" dirty="0" smtClean="0"/>
              <a:t>5. </a:t>
            </a:r>
            <a:r>
              <a:rPr lang="ko-KR" altLang="en-US" sz="3200" b="1" dirty="0" smtClean="0"/>
              <a:t>기타</a:t>
            </a:r>
            <a:endParaRPr lang="en-US" altLang="ko-KR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7383" y="809897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 smtClean="0">
                <a:solidFill>
                  <a:schemeClr val="bg1"/>
                </a:solidFill>
              </a:rPr>
              <a:t>등록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13" y="1353244"/>
            <a:ext cx="5458355" cy="5386399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 rot="19101171">
            <a:off x="8981791" y="4795561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- GCM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2. GCM </a:t>
            </a:r>
            <a:r>
              <a:rPr lang="en-US" altLang="ko-KR" sz="3200" dirty="0" smtClean="0">
                <a:solidFill>
                  <a:schemeClr val="bg1"/>
                </a:solidFill>
              </a:rPr>
              <a:t>Server</a:t>
            </a:r>
            <a:r>
              <a:rPr lang="ko-KR" altLang="en-US" sz="3200" dirty="0" smtClean="0">
                <a:solidFill>
                  <a:schemeClr val="bg1"/>
                </a:solidFill>
              </a:rPr>
              <a:t>에 </a:t>
            </a:r>
            <a:r>
              <a:rPr lang="en-US" altLang="ko-KR" sz="3200" dirty="0">
                <a:solidFill>
                  <a:schemeClr val="bg1"/>
                </a:solidFill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</a:rPr>
              <a:t>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297749"/>
            <a:ext cx="7508193" cy="3852243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5128130" y="282446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85" y="690462"/>
            <a:ext cx="4590257" cy="5819261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9836586" y="3625602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67869" y="2611703"/>
            <a:ext cx="43281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Json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400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파</a:t>
            </a:r>
            <a:r>
              <a:rPr lang="ko-KR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일 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import</a:t>
            </a:r>
            <a:endParaRPr lang="en-US" altLang="ko-KR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" y="2041528"/>
            <a:ext cx="3568223" cy="46377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왼쪽 화살표 5"/>
          <p:cNvSpPr/>
          <p:nvPr/>
        </p:nvSpPr>
        <p:spPr>
          <a:xfrm rot="19101171">
            <a:off x="5820050" y="401022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03" y="2835215"/>
            <a:ext cx="7966951" cy="3459334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9673565" y="3683775"/>
            <a:ext cx="1804871" cy="700398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74191" y="2660418"/>
            <a:ext cx="37148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Classpath</a:t>
            </a:r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ko-KR" altLang="en-US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추가</a:t>
            </a:r>
            <a:endParaRPr lang="en-US" altLang="ko-KR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왼쪽 화살표 7"/>
          <p:cNvSpPr/>
          <p:nvPr/>
        </p:nvSpPr>
        <p:spPr>
          <a:xfrm rot="19101171">
            <a:off x="1676886" y="4822289"/>
            <a:ext cx="934872" cy="421166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32714" y="2133341"/>
            <a:ext cx="8491428" cy="4077718"/>
            <a:chOff x="220031" y="2025147"/>
            <a:chExt cx="8491428" cy="4077718"/>
          </a:xfrm>
        </p:grpSpPr>
        <p:pic>
          <p:nvPicPr>
            <p:cNvPr id="5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031" y="2025147"/>
              <a:ext cx="8491428" cy="4077718"/>
            </a:xfrm>
            <a:prstGeom prst="rect">
              <a:avLst/>
            </a:prstGeom>
          </p:spPr>
        </p:pic>
        <p:sp>
          <p:nvSpPr>
            <p:cNvPr id="6" name="직사각형 15"/>
            <p:cNvSpPr/>
            <p:nvPr/>
          </p:nvSpPr>
          <p:spPr>
            <a:xfrm>
              <a:off x="3302073" y="4226107"/>
              <a:ext cx="459732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Project structure 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실행 </a:t>
              </a:r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(F4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버튼</a:t>
              </a:r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)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Group 17"/>
          <p:cNvGrpSpPr/>
          <p:nvPr/>
        </p:nvGrpSpPr>
        <p:grpSpPr>
          <a:xfrm>
            <a:off x="135467" y="2204971"/>
            <a:ext cx="9258300" cy="4286250"/>
            <a:chOff x="110230" y="1938019"/>
            <a:chExt cx="9258300" cy="42862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30" y="1938019"/>
              <a:ext cx="9258300" cy="4286250"/>
            </a:xfrm>
            <a:prstGeom prst="rect">
              <a:avLst/>
            </a:prstGeom>
          </p:spPr>
        </p:pic>
        <p:sp>
          <p:nvSpPr>
            <p:cNvPr id="10" name="왼쪽 화살표 9"/>
            <p:cNvSpPr/>
            <p:nvPr/>
          </p:nvSpPr>
          <p:spPr>
            <a:xfrm rot="19101171">
              <a:off x="7988612" y="2407446"/>
              <a:ext cx="625500" cy="329272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7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1" name="Group 19"/>
          <p:cNvGrpSpPr/>
          <p:nvPr/>
        </p:nvGrpSpPr>
        <p:grpSpPr>
          <a:xfrm>
            <a:off x="177358" y="2204971"/>
            <a:ext cx="9706868" cy="4171950"/>
            <a:chOff x="-7599658" y="6303063"/>
            <a:chExt cx="9706868" cy="4171950"/>
          </a:xfrm>
        </p:grpSpPr>
        <p:pic>
          <p:nvPicPr>
            <p:cNvPr id="12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599658" y="6303063"/>
              <a:ext cx="8296275" cy="417195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-2831941" y="8035095"/>
              <a:ext cx="49391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ko-KR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Play-services </a:t>
              </a:r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검색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5467" y="2204971"/>
            <a:ext cx="11471521" cy="4314825"/>
            <a:chOff x="110230" y="2115739"/>
            <a:chExt cx="11471521" cy="4314825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30" y="2115739"/>
              <a:ext cx="8286750" cy="4314825"/>
            </a:xfrm>
            <a:prstGeom prst="rect">
              <a:avLst/>
            </a:prstGeom>
          </p:spPr>
        </p:pic>
        <p:sp>
          <p:nvSpPr>
            <p:cNvPr id="16" name="왼쪽 화살표 15"/>
            <p:cNvSpPr/>
            <p:nvPr/>
          </p:nvSpPr>
          <p:spPr>
            <a:xfrm rot="19101171">
              <a:off x="5630400" y="3004991"/>
              <a:ext cx="908170" cy="434690"/>
            </a:xfrm>
            <a:prstGeom prst="lef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5"/>
            <p:cNvSpPr/>
            <p:nvPr/>
          </p:nvSpPr>
          <p:spPr>
            <a:xfrm>
              <a:off x="6642600" y="2616785"/>
              <a:ext cx="4939151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4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선택하여 추가</a:t>
              </a:r>
              <a:endParaRPr lang="en-US" altLang="ko-KR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9" y="1938019"/>
            <a:ext cx="3509641" cy="4564306"/>
          </a:xfrm>
          <a:prstGeom prst="rect">
            <a:avLst/>
          </a:prstGeom>
        </p:spPr>
      </p:pic>
      <p:sp>
        <p:nvSpPr>
          <p:cNvPr id="6" name="왼쪽 화살표 5"/>
          <p:cNvSpPr/>
          <p:nvPr/>
        </p:nvSpPr>
        <p:spPr>
          <a:xfrm rot="19101171">
            <a:off x="1925094" y="3647538"/>
            <a:ext cx="743502" cy="416301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67" y="2883754"/>
            <a:ext cx="7711589" cy="2749039"/>
          </a:xfrm>
          <a:prstGeom prst="rect">
            <a:avLst/>
          </a:prstGeom>
        </p:spPr>
      </p:pic>
      <p:sp>
        <p:nvSpPr>
          <p:cNvPr id="8" name="왼쪽 화살표 7"/>
          <p:cNvSpPr/>
          <p:nvPr/>
        </p:nvSpPr>
        <p:spPr>
          <a:xfrm rot="19101171">
            <a:off x="10366670" y="3830004"/>
            <a:ext cx="1051773" cy="597183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App /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build.gradle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3.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933" y="2378764"/>
            <a:ext cx="116670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bg1"/>
                </a:solidFill>
              </a:rPr>
              <a:t>GCM Permission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Device</a:t>
            </a:r>
            <a:r>
              <a:rPr lang="ko-KR" altLang="en-US" sz="2400" dirty="0" smtClean="0">
                <a:solidFill>
                  <a:schemeClr val="bg1"/>
                </a:solidFill>
              </a:rPr>
              <a:t>에 </a:t>
            </a:r>
            <a:r>
              <a:rPr lang="en-US" altLang="ko-KR" sz="2400" dirty="0">
                <a:solidFill>
                  <a:schemeClr val="bg1"/>
                </a:solidFill>
              </a:rPr>
              <a:t>GCM </a:t>
            </a:r>
            <a:r>
              <a:rPr lang="ko-KR" altLang="en-US" sz="2400" dirty="0">
                <a:solidFill>
                  <a:schemeClr val="bg1"/>
                </a:solidFill>
              </a:rPr>
              <a:t>서비스를 사용하기 위한 권한 설정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Receiver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으로부터 요청을 </a:t>
            </a:r>
            <a:r>
              <a:rPr lang="ko-KR" altLang="en-US" sz="2400" dirty="0">
                <a:solidFill>
                  <a:schemeClr val="bg1"/>
                </a:solidFill>
              </a:rPr>
              <a:t>받았을 때 동작하기 위한 리시버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Listener Service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 smtClean="0">
                <a:solidFill>
                  <a:schemeClr val="bg1"/>
                </a:solidFill>
              </a:rPr>
              <a:t>으로부터 받은 </a:t>
            </a:r>
            <a:r>
              <a:rPr lang="en-US" altLang="ko-KR" sz="2400" dirty="0" smtClean="0">
                <a:solidFill>
                  <a:schemeClr val="bg1"/>
                </a:solidFill>
              </a:rPr>
              <a:t>Message</a:t>
            </a:r>
            <a:r>
              <a:rPr lang="ko-KR" altLang="en-US" sz="2400" dirty="0" smtClean="0">
                <a:solidFill>
                  <a:schemeClr val="bg1"/>
                </a:solidFill>
              </a:rPr>
              <a:t>를 처리하기 위한 서비스</a:t>
            </a:r>
            <a:endParaRPr lang="ko-KR" altLang="en-US" sz="2400" dirty="0">
              <a:solidFill>
                <a:schemeClr val="bg1"/>
              </a:solidFill>
            </a:endParaRPr>
          </a:p>
          <a:p>
            <a:endParaRPr lang="en-US" altLang="ko-KR" sz="24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bg1"/>
                </a:solidFill>
              </a:rPr>
              <a:t>GCM </a:t>
            </a:r>
            <a:r>
              <a:rPr lang="en-US" altLang="ko-KR" sz="2400" b="1" dirty="0">
                <a:solidFill>
                  <a:schemeClr val="bg1"/>
                </a:solidFill>
              </a:rPr>
              <a:t>Registration Service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GCM</a:t>
            </a:r>
            <a:r>
              <a:rPr lang="ko-KR" altLang="en-US" sz="2400" dirty="0">
                <a:solidFill>
                  <a:schemeClr val="bg1"/>
                </a:solidFill>
              </a:rPr>
              <a:t>에 </a:t>
            </a:r>
            <a:r>
              <a:rPr lang="ko-KR" altLang="en-US" sz="2400" dirty="0" smtClean="0">
                <a:solidFill>
                  <a:schemeClr val="bg1"/>
                </a:solidFill>
              </a:rPr>
              <a:t>기기</a:t>
            </a:r>
            <a:r>
              <a:rPr lang="en-US" altLang="ko-KR" sz="2400" dirty="0" smtClean="0">
                <a:solidFill>
                  <a:schemeClr val="bg1"/>
                </a:solidFill>
              </a:rPr>
              <a:t>ID</a:t>
            </a:r>
            <a:r>
              <a:rPr lang="ko-KR" altLang="en-US" sz="2400" smtClean="0">
                <a:solidFill>
                  <a:schemeClr val="bg1"/>
                </a:solidFill>
              </a:rPr>
              <a:t>를 등록하기 위한 서비스</a:t>
            </a:r>
            <a:endParaRPr lang="ko-KR" alt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permission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891914" cy="44683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29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내용 개체 틀 35"/>
          <p:cNvSpPr>
            <a:spLocks noGrp="1"/>
          </p:cNvSpPr>
          <p:nvPr>
            <p:ph idx="1"/>
          </p:nvPr>
        </p:nvSpPr>
        <p:spPr>
          <a:xfrm>
            <a:off x="904683" y="5307346"/>
            <a:ext cx="10845800" cy="109696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5400" b="1" dirty="0" smtClean="0"/>
              <a:t>Google Cloud Messaging(GCM)</a:t>
            </a:r>
          </a:p>
        </p:txBody>
      </p:sp>
      <p:pic>
        <p:nvPicPr>
          <p:cNvPr id="12" name="내용 개체 틀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33" y="1242576"/>
            <a:ext cx="7353767" cy="40647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R</a:t>
            </a:r>
            <a:r>
              <a:rPr lang="en-US" altLang="ko-KR" sz="3200" dirty="0" smtClean="0">
                <a:solidFill>
                  <a:schemeClr val="bg1"/>
                </a:solidFill>
              </a:rPr>
              <a:t>eceiver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232802" cy="3999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1010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Listener Service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10109628" cy="36256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0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10798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4. AndroidManifest.xml </a:t>
            </a:r>
            <a:r>
              <a:rPr lang="ko-KR" altLang="en-US" sz="3200" dirty="0" smtClean="0">
                <a:solidFill>
                  <a:schemeClr val="bg1"/>
                </a:solidFill>
              </a:rPr>
              <a:t>설정 </a:t>
            </a:r>
            <a:r>
              <a:rPr lang="en-US" altLang="ko-KR" sz="3200" dirty="0" smtClean="0">
                <a:solidFill>
                  <a:schemeClr val="bg1"/>
                </a:solidFill>
              </a:rPr>
              <a:t>– GCM Registration Service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8"/>
            <a:ext cx="10060550" cy="2080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5. MainActivity.java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8128059" cy="4333992"/>
          </a:xfrm>
          <a:prstGeom prst="rect">
            <a:avLst/>
          </a:prstGeom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54" y="1353244"/>
            <a:ext cx="5763027" cy="45903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5. MainActivity.java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8128059" cy="4333992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1" y="888980"/>
            <a:ext cx="6667500" cy="2283224"/>
          </a:xfrm>
          <a:prstGeom prst="rect">
            <a:avLst/>
          </a:prstGeom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351" y="3235704"/>
            <a:ext cx="6451600" cy="35903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n-US" altLang="ko-KR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5. MainActivity.java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8128059" cy="4333992"/>
          </a:xfrm>
          <a:prstGeom prst="rect">
            <a:avLst/>
          </a:prstGeom>
        </p:spPr>
      </p:pic>
      <p:grpSp>
        <p:nvGrpSpPr>
          <p:cNvPr id="9" name="Group 18"/>
          <p:cNvGrpSpPr/>
          <p:nvPr/>
        </p:nvGrpSpPr>
        <p:grpSpPr>
          <a:xfrm>
            <a:off x="5243751" y="139700"/>
            <a:ext cx="6198949" cy="6654800"/>
            <a:chOff x="12729859" y="-2276475"/>
            <a:chExt cx="6516858" cy="7511130"/>
          </a:xfrm>
        </p:grpSpPr>
        <p:pic>
          <p:nvPicPr>
            <p:cNvPr id="10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9717" y="-2276475"/>
              <a:ext cx="6477000" cy="4552950"/>
            </a:xfrm>
            <a:prstGeom prst="rect">
              <a:avLst/>
            </a:prstGeom>
          </p:spPr>
        </p:pic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29859" y="2506530"/>
              <a:ext cx="6505575" cy="457200"/>
            </a:xfrm>
            <a:prstGeom prst="rect">
              <a:avLst/>
            </a:prstGeom>
          </p:spPr>
        </p:pic>
        <p:pic>
          <p:nvPicPr>
            <p:cNvPr id="12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10335" y="3234405"/>
              <a:ext cx="5962650" cy="200025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995095" y="2140210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990020" y="2859729"/>
              <a:ext cx="29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6. MyApplication.java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8"/>
            <a:ext cx="9349849" cy="3342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7</a:t>
            </a:r>
            <a:r>
              <a:rPr lang="en-US" altLang="ko-KR" sz="3200" dirty="0" smtClean="0">
                <a:solidFill>
                  <a:schemeClr val="bg1"/>
                </a:solidFill>
              </a:rPr>
              <a:t>. MyGcmListenerService.java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7900950" cy="476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978" y="1938019"/>
            <a:ext cx="6512267" cy="47618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7</a:t>
            </a:r>
            <a:r>
              <a:rPr lang="en-US" altLang="ko-KR" sz="3200" dirty="0" smtClean="0">
                <a:solidFill>
                  <a:schemeClr val="bg1"/>
                </a:solidFill>
              </a:rPr>
              <a:t>. MyGcmListenerService.java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7900950" cy="4761892"/>
          </a:xfrm>
          <a:prstGeom prst="rect">
            <a:avLst/>
          </a:prstGeom>
        </p:spPr>
      </p:pic>
      <p:grpSp>
        <p:nvGrpSpPr>
          <p:cNvPr id="7" name="Group 9"/>
          <p:cNvGrpSpPr/>
          <p:nvPr/>
        </p:nvGrpSpPr>
        <p:grpSpPr>
          <a:xfrm>
            <a:off x="5450378" y="1353244"/>
            <a:ext cx="6512267" cy="5346667"/>
            <a:chOff x="10250548" y="27681"/>
            <a:chExt cx="6105525" cy="4517568"/>
          </a:xfrm>
        </p:grpSpPr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0548" y="27681"/>
              <a:ext cx="6105525" cy="16668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3084628" y="1568687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66915" y="1925874"/>
              <a:ext cx="5724525" cy="26193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Client App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8. RegistrationIntentService.java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38019"/>
            <a:ext cx="9527232" cy="4153688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65" y="1938019"/>
            <a:ext cx="7430436" cy="45360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39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5" y="1689622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884" y="1521383"/>
            <a:ext cx="1715671" cy="2662865"/>
          </a:xfrm>
        </p:spPr>
      </p:pic>
      <p:cxnSp>
        <p:nvCxnSpPr>
          <p:cNvPr id="8" name="직선 화살표 연결선 7"/>
          <p:cNvCxnSpPr>
            <a:stCxn id="6" idx="3"/>
            <a:endCxn id="7" idx="1"/>
          </p:cNvCxnSpPr>
          <p:nvPr/>
        </p:nvCxnSpPr>
        <p:spPr>
          <a:xfrm>
            <a:off x="2869043" y="2852816"/>
            <a:ext cx="6724841" cy="0"/>
          </a:xfrm>
          <a:prstGeom prst="straightConnector1">
            <a:avLst/>
          </a:prstGeom>
          <a:ln w="34925"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8234" y="4308048"/>
            <a:ext cx="1802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&lt;Client&gt;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340" y="3995002"/>
            <a:ext cx="196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995" y="3861583"/>
            <a:ext cx="2450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&lt;Message&gt;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35" y="2063161"/>
            <a:ext cx="1579310" cy="1579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9970" y="5688450"/>
            <a:ext cx="12128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서버와 클라이언트 간에 </a:t>
            </a:r>
            <a:r>
              <a:rPr lang="ko-KR" altLang="en-US" sz="3200" b="1" u="sng" dirty="0">
                <a:solidFill>
                  <a:schemeClr val="bg1"/>
                </a:solidFill>
              </a:rPr>
              <a:t>무료</a:t>
            </a:r>
            <a:r>
              <a:rPr lang="ko-KR" altLang="en-US" sz="3200" dirty="0">
                <a:solidFill>
                  <a:schemeClr val="bg1"/>
                </a:solidFill>
              </a:rPr>
              <a:t>로 메시지를 보낼 수 있는 </a:t>
            </a:r>
            <a:r>
              <a:rPr lang="ko-KR" altLang="en-US" sz="3200" dirty="0" smtClean="0">
                <a:solidFill>
                  <a:schemeClr val="bg1"/>
                </a:solidFill>
              </a:rPr>
              <a:t>서비스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 rot="1348177">
            <a:off x="4950027" y="1677939"/>
            <a:ext cx="18825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free</a:t>
            </a:r>
            <a:endParaRPr lang="en-US" altLang="ko-K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GCMServcerSide.java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090679"/>
            <a:ext cx="6937635" cy="4935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2736925"/>
            <a:ext cx="6937635" cy="34543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40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1. GCMServcerSide.java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41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985260"/>
            <a:ext cx="6888697" cy="31664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41" y="3987799"/>
            <a:ext cx="7216117" cy="2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예제</a:t>
            </a:r>
            <a:r>
              <a:rPr lang="en-US" altLang="ko-KR" dirty="0"/>
              <a:t> </a:t>
            </a:r>
            <a:r>
              <a:rPr lang="en-US" altLang="ko-KR" dirty="0" smtClean="0"/>
              <a:t>– 3</a:t>
            </a:r>
            <a:r>
              <a:rPr lang="en-US" altLang="ko-KR" baseline="30000" dirty="0" smtClean="0"/>
              <a:t>rd</a:t>
            </a:r>
            <a:r>
              <a:rPr lang="en-US" altLang="ko-KR" dirty="0" smtClean="0"/>
              <a:t> Party Server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7" y="1353244"/>
            <a:ext cx="953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2. connmysql.java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903556"/>
            <a:ext cx="4953000" cy="423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42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2357371"/>
            <a:ext cx="5962706" cy="446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5" name="직사각형 15"/>
          <p:cNvSpPr/>
          <p:nvPr/>
        </p:nvSpPr>
        <p:spPr>
          <a:xfrm>
            <a:off x="7158799" y="3484086"/>
            <a:ext cx="4560975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DB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에 </a:t>
            </a:r>
            <a:r>
              <a:rPr lang="en-US" altLang="ko-KR" sz="25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registance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ID 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저장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6" name="Group 12"/>
          <p:cNvGrpSpPr/>
          <p:nvPr/>
        </p:nvGrpSpPr>
        <p:grpSpPr>
          <a:xfrm>
            <a:off x="294173" y="2034862"/>
            <a:ext cx="5707893" cy="4850819"/>
            <a:chOff x="294173" y="2034862"/>
            <a:chExt cx="5707893" cy="4850819"/>
          </a:xfrm>
        </p:grpSpPr>
        <p:pic>
          <p:nvPicPr>
            <p:cNvPr id="7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73" y="2034862"/>
              <a:ext cx="2710131" cy="4818011"/>
            </a:xfrm>
            <a:prstGeom prst="rect">
              <a:avLst/>
            </a:prstGeom>
          </p:spPr>
        </p:pic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480" y="2034862"/>
              <a:ext cx="2728586" cy="4850819"/>
            </a:xfrm>
            <a:prstGeom prst="rect">
              <a:avLst/>
            </a:prstGeom>
          </p:spPr>
        </p:pic>
      </p:grpSp>
      <p:sp>
        <p:nvSpPr>
          <p:cNvPr id="9" name="직사각형 15"/>
          <p:cNvSpPr/>
          <p:nvPr/>
        </p:nvSpPr>
        <p:spPr>
          <a:xfrm>
            <a:off x="1548929" y="4443867"/>
            <a:ext cx="3611403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App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실행 화면에서 버튼을 누르면 </a:t>
            </a:r>
            <a:r>
              <a:rPr lang="en-US" altLang="ko-KR" sz="25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registance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ID 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생성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38" y="2034862"/>
            <a:ext cx="5098030" cy="1352381"/>
          </a:xfrm>
          <a:prstGeom prst="rect">
            <a:avLst/>
          </a:prstGeom>
        </p:spPr>
      </p:pic>
      <p:sp>
        <p:nvSpPr>
          <p:cNvPr id="11" name="Right Arrow 11"/>
          <p:cNvSpPr/>
          <p:nvPr/>
        </p:nvSpPr>
        <p:spPr>
          <a:xfrm>
            <a:off x="6168927" y="2489213"/>
            <a:ext cx="645191" cy="46782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sp>
        <p:nvSpPr>
          <p:cNvPr id="9" name="직사각형 15"/>
          <p:cNvSpPr/>
          <p:nvPr/>
        </p:nvSpPr>
        <p:spPr>
          <a:xfrm>
            <a:off x="1548929" y="4443867"/>
            <a:ext cx="3611403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App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실행 화면에서 버튼을 누르면 </a:t>
            </a:r>
            <a:r>
              <a:rPr lang="en-US" altLang="ko-KR" sz="25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registance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ID 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생성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2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2" y="2241405"/>
            <a:ext cx="5879820" cy="4437732"/>
          </a:xfrm>
          <a:prstGeom prst="rect">
            <a:avLst/>
          </a:prstGeom>
        </p:spPr>
      </p:pic>
      <p:sp>
        <p:nvSpPr>
          <p:cNvPr id="14" name="직사각형 15"/>
          <p:cNvSpPr/>
          <p:nvPr/>
        </p:nvSpPr>
        <p:spPr>
          <a:xfrm>
            <a:off x="582593" y="1585489"/>
            <a:ext cx="4560975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Server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에서 </a:t>
            </a:r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Message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전송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395" y="2062543"/>
            <a:ext cx="2713015" cy="482313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36518" y="4974781"/>
            <a:ext cx="325143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App</a:t>
            </a:r>
            <a:r>
              <a:rPr lang="ko-KR" altLang="en-US" sz="2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이 설치된 단말로 푸시 알림 전송</a:t>
            </a:r>
            <a:endParaRPr lang="en-US" altLang="ko-KR" sz="2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7" name="Right Arrow 20"/>
          <p:cNvSpPr/>
          <p:nvPr/>
        </p:nvSpPr>
        <p:spPr>
          <a:xfrm>
            <a:off x="6684135" y="4210529"/>
            <a:ext cx="682580" cy="4645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44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04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6" grpId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상세코드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4948" y="1084215"/>
            <a:ext cx="102935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GCM Message </a:t>
            </a:r>
            <a:r>
              <a:rPr lang="ko-KR" altLang="en-US" sz="2800" dirty="0" smtClean="0">
                <a:solidFill>
                  <a:schemeClr val="bg1"/>
                </a:solidFill>
              </a:rPr>
              <a:t>처리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2"/>
              </a:rPr>
              <a:t>https://github.com/captainjaehee/atti/blob/master/GCM%20message%20%EC%B2%98%EB%A6%AC%20-%</a:t>
            </a:r>
            <a:r>
              <a:rPr lang="en-US" altLang="ko-KR" sz="2800" dirty="0" smtClean="0">
                <a:solidFill>
                  <a:schemeClr val="bg1"/>
                </a:solidFill>
                <a:hlinkClick r:id="rId2"/>
              </a:rPr>
              <a:t>20eclipse.zip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/>
                </a:solidFill>
              </a:rPr>
              <a:t>SF-GCM-DEMO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altLang="ko-KR" sz="2800" dirty="0" smtClean="0">
                <a:solidFill>
                  <a:schemeClr val="bg1"/>
                </a:solidFill>
                <a:hlinkClick r:id="rId3"/>
              </a:rPr>
              <a:t>github.com/captainjaehee/atti/blob/master/SF-GCM-DEMO.zip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800" dirty="0" err="1" smtClean="0">
                <a:solidFill>
                  <a:schemeClr val="bg1"/>
                </a:solidFill>
              </a:rPr>
              <a:t>GCMServer</a:t>
            </a:r>
            <a:r>
              <a:rPr lang="en-US" altLang="ko-KR" sz="2800" dirty="0" smtClean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: </a:t>
            </a:r>
            <a:r>
              <a:rPr lang="en-US" altLang="ko-KR" sz="280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altLang="ko-KR" sz="2800" dirty="0" smtClean="0">
                <a:solidFill>
                  <a:schemeClr val="bg1"/>
                </a:solidFill>
                <a:hlinkClick r:id="rId4"/>
              </a:rPr>
              <a:t>github.com/captainjaehee/atti/blob/master/gcmServer.zip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2800" dirty="0" smtClean="0">
              <a:solidFill>
                <a:schemeClr val="bg1"/>
              </a:solidFill>
            </a:endParaRPr>
          </a:p>
          <a:p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33253" y="1071153"/>
            <a:ext cx="10515600" cy="4909867"/>
          </a:xfr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 smtClean="0">
                <a:hlinkClick r:id="rId2"/>
              </a:rPr>
              <a:t>http</a:t>
            </a:r>
            <a:r>
              <a:rPr lang="en-US" altLang="ko-KR" sz="2800" dirty="0">
                <a:hlinkClick r:id="rId2"/>
              </a:rPr>
              <a:t>://</a:t>
            </a:r>
            <a:r>
              <a:rPr lang="en-US" altLang="ko-KR" sz="2800" dirty="0" smtClean="0">
                <a:hlinkClick r:id="rId2"/>
              </a:rPr>
              <a:t>blog.saltfactory.net/android/implement-push-service-via-gcm.html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>
                <a:hlinkClick r:id="rId3"/>
              </a:rPr>
              <a:t>http://</a:t>
            </a:r>
            <a:r>
              <a:rPr lang="en-US" altLang="ko-KR" sz="2800" dirty="0" smtClean="0">
                <a:hlinkClick r:id="rId3"/>
              </a:rPr>
              <a:t>pebf.tistory.com/81</a:t>
            </a:r>
            <a:endParaRPr lang="en-US" altLang="ko-KR" sz="2800" dirty="0" smtClean="0"/>
          </a:p>
          <a:p>
            <a:pPr marL="0" indent="0">
              <a:buNone/>
            </a:pPr>
            <a:endParaRPr lang="en-US" altLang="ko-KR" sz="28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800" dirty="0">
                <a:hlinkClick r:id="rId4"/>
              </a:rPr>
              <a:t>http://arabiannight.tistory.com/entry/%EC%95%88%EB%93%9C%EB%A1%9C%EC%9D%B4%EB%93%9CAndroid-C2DM-%EC%82%AC%EC%9A%A9-%EB%B0%A9%EB%B2%95-%EC%98%88%EC%A0%9C%ED%8F%AC%ED%95%A8</a:t>
            </a:r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14354" y="2224401"/>
            <a:ext cx="5055326" cy="1864274"/>
          </a:xfrm>
        </p:spPr>
        <p:txBody>
          <a:bodyPr>
            <a:noAutofit/>
          </a:bodyPr>
          <a:lstStyle/>
          <a:p>
            <a:pPr algn="ctr"/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47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4354" y="2224401"/>
            <a:ext cx="5055326" cy="1864274"/>
          </a:xfrm>
        </p:spPr>
        <p:txBody>
          <a:bodyPr>
            <a:noAutofit/>
          </a:bodyPr>
          <a:lstStyle/>
          <a:p>
            <a:pPr algn="ctr"/>
            <a:r>
              <a:rPr lang="ko-KR" altLang="en-US" sz="7200" dirty="0" smtClean="0"/>
              <a:t>감사합니다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</a:rPr>
              <a:t>ㄳ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87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8" y="1684593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310" y="1516354"/>
            <a:ext cx="1715671" cy="2662865"/>
          </a:xfrm>
        </p:spPr>
      </p:pic>
      <p:sp>
        <p:nvSpPr>
          <p:cNvPr id="6" name="TextBox 5"/>
          <p:cNvSpPr txBox="1"/>
          <p:nvPr/>
        </p:nvSpPr>
        <p:spPr>
          <a:xfrm>
            <a:off x="9602310" y="4380704"/>
            <a:ext cx="214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&lt;Device&gt;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5706" y="4050640"/>
            <a:ext cx="393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07" y="1516354"/>
            <a:ext cx="1105790" cy="1105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31" y="560489"/>
            <a:ext cx="2860209" cy="150876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3" idx="3"/>
            <a:endCxn id="9" idx="1"/>
          </p:cNvCxnSpPr>
          <p:nvPr/>
        </p:nvCxnSpPr>
        <p:spPr>
          <a:xfrm flipV="1">
            <a:off x="2864406" y="1314869"/>
            <a:ext cx="1719125" cy="1532918"/>
          </a:xfrm>
          <a:prstGeom prst="straightConnector1">
            <a:avLst/>
          </a:prstGeom>
          <a:ln w="34925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6" y="1516354"/>
            <a:ext cx="789655" cy="78965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9" idx="3"/>
            <a:endCxn id="5" idx="1"/>
          </p:cNvCxnSpPr>
          <p:nvPr/>
        </p:nvCxnSpPr>
        <p:spPr>
          <a:xfrm>
            <a:off x="7443740" y="1314869"/>
            <a:ext cx="2158570" cy="1532918"/>
          </a:xfrm>
          <a:prstGeom prst="straightConnector1">
            <a:avLst/>
          </a:prstGeom>
          <a:ln w="34925" cmpd="sng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19" y="1674421"/>
            <a:ext cx="789655" cy="789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81328" y="2150189"/>
            <a:ext cx="3143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6660" y="2672256"/>
            <a:ext cx="1045909" cy="10459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5706" y="5514225"/>
            <a:ext cx="115774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bg1"/>
                </a:solidFill>
              </a:rPr>
              <a:t>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Party Server </a:t>
            </a:r>
            <a:r>
              <a:rPr lang="ko-KR" altLang="en-US" sz="3200" dirty="0" smtClean="0">
                <a:solidFill>
                  <a:schemeClr val="bg1"/>
                </a:solidFill>
              </a:rPr>
              <a:t>에서 새로운 데이터가 있을 </a:t>
            </a:r>
            <a:r>
              <a:rPr lang="ko-KR" altLang="en-US" sz="3200" dirty="0">
                <a:solidFill>
                  <a:schemeClr val="bg1"/>
                </a:solidFill>
              </a:rPr>
              <a:t>경우 </a:t>
            </a:r>
            <a:r>
              <a:rPr lang="en-US" altLang="ko-KR" sz="3200" dirty="0">
                <a:solidFill>
                  <a:schemeClr val="bg1"/>
                </a:solidFill>
              </a:rPr>
              <a:t>GCM Server</a:t>
            </a:r>
            <a:r>
              <a:rPr lang="ko-KR" altLang="en-US" sz="3200" dirty="0">
                <a:solidFill>
                  <a:schemeClr val="bg1"/>
                </a:solidFill>
              </a:rPr>
              <a:t>를 통해 </a:t>
            </a:r>
            <a:r>
              <a:rPr lang="en-US" altLang="ko-KR" sz="3200" dirty="0" smtClean="0">
                <a:solidFill>
                  <a:schemeClr val="bg1"/>
                </a:solidFill>
              </a:rPr>
              <a:t>Message</a:t>
            </a:r>
            <a:r>
              <a:rPr lang="ko-KR" altLang="en-US" sz="3200" dirty="0">
                <a:solidFill>
                  <a:schemeClr val="bg1"/>
                </a:solidFill>
              </a:rPr>
              <a:t>를 특정 </a:t>
            </a:r>
            <a:r>
              <a:rPr lang="en-US" altLang="ko-KR" sz="3200" dirty="0" smtClean="0">
                <a:solidFill>
                  <a:schemeClr val="bg1"/>
                </a:solidFill>
              </a:rPr>
              <a:t>Device</a:t>
            </a:r>
            <a:r>
              <a:rPr lang="ko-KR" altLang="en-US" sz="3200" dirty="0">
                <a:solidFill>
                  <a:schemeClr val="bg1"/>
                </a:solidFill>
              </a:rPr>
              <a:t>의 </a:t>
            </a:r>
            <a:r>
              <a:rPr lang="en-US" altLang="ko-KR" sz="3200" dirty="0" smtClean="0">
                <a:solidFill>
                  <a:schemeClr val="bg1"/>
                </a:solidFill>
              </a:rPr>
              <a:t>App</a:t>
            </a:r>
            <a:r>
              <a:rPr lang="ko-KR" altLang="en-US" sz="3200" dirty="0" smtClean="0">
                <a:solidFill>
                  <a:schemeClr val="bg1"/>
                </a:solidFill>
              </a:rPr>
              <a:t>으로 전송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GCM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6" y="1789097"/>
            <a:ext cx="2326388" cy="23263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625" y="1639670"/>
            <a:ext cx="1715671" cy="2662865"/>
          </a:xfrm>
        </p:spPr>
      </p:pic>
      <p:sp>
        <p:nvSpPr>
          <p:cNvPr id="6" name="TextBox 5"/>
          <p:cNvSpPr txBox="1"/>
          <p:nvPr/>
        </p:nvSpPr>
        <p:spPr>
          <a:xfrm>
            <a:off x="9667625" y="4485208"/>
            <a:ext cx="2200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&lt;Device&gt;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203986"/>
            <a:ext cx="4715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16" y="2197910"/>
            <a:ext cx="2860209" cy="15087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28" y="2576276"/>
            <a:ext cx="789655" cy="7896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5235" y="3823095"/>
            <a:ext cx="5260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&lt;Queue in  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2505" y="2618179"/>
            <a:ext cx="1045909" cy="10459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43" y="2641219"/>
            <a:ext cx="1602569" cy="7311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5393832"/>
            <a:ext cx="1274934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chemeClr val="bg1"/>
                </a:solidFill>
              </a:rPr>
              <a:t>GCM </a:t>
            </a:r>
            <a:r>
              <a:rPr lang="ko-KR" altLang="en-US" sz="3200" dirty="0">
                <a:solidFill>
                  <a:schemeClr val="bg1"/>
                </a:solidFill>
              </a:rPr>
              <a:t>서비스는 </a:t>
            </a:r>
            <a:r>
              <a:rPr lang="en-US" altLang="ko-KR" sz="3200" dirty="0">
                <a:solidFill>
                  <a:schemeClr val="bg1"/>
                </a:solidFill>
              </a:rPr>
              <a:t>Message</a:t>
            </a:r>
            <a:r>
              <a:rPr lang="ko-KR" altLang="en-US" sz="3200" dirty="0">
                <a:solidFill>
                  <a:schemeClr val="bg1"/>
                </a:solidFill>
              </a:rPr>
              <a:t>를 </a:t>
            </a:r>
            <a:r>
              <a:rPr lang="en-US" altLang="ko-KR" sz="3200" dirty="0">
                <a:solidFill>
                  <a:schemeClr val="bg1"/>
                </a:solidFill>
              </a:rPr>
              <a:t>Queuing</a:t>
            </a:r>
            <a:r>
              <a:rPr lang="ko-KR" altLang="en-US" sz="3200" dirty="0">
                <a:solidFill>
                  <a:schemeClr val="bg1"/>
                </a:solidFill>
              </a:rPr>
              <a:t>하며 이를 단말에 전달하는 처리를 담당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9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1981E-6 0 L 2.71981E-6 0.00023 C 0.00482 -0.00046 0.01003 -0.00093 0.01511 -0.00162 C 0.01641 -0.00208 0.01784 -0.00324 0.01915 -0.00347 C 0.02618 -0.00463 0.03295 -0.00486 0.04012 -0.00509 C 0.12609 -0.00162 0.05041 -0.00463 0.18978 -0.00162 L 0.26195 0 C 0.2712 0.00069 0.28032 0.00208 0.28982 0.00208 C 0.30546 0.00208 0.32109 0 0.33685 0 " pathEditMode="relative" rAng="0" ptsTypes="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85 4.44444E-6 C 0.39598 0.00092 0.44548 0.0044 0.50188 0.00764 C 0.51686 0.01643 0.54252 0.01273 0.55334 0.01319 C 0.59085 0.0125 0.62837 0.01134 0.66588 0.01134 " pathEditMode="relative" ptsTypes="fff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5" name="내용 개체 틀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15" y="1130957"/>
            <a:ext cx="875946" cy="135954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6" y="2932590"/>
            <a:ext cx="1894681" cy="9994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1" y="4847716"/>
            <a:ext cx="1180710" cy="1180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2"/>
          <p:cNvSpPr txBox="1"/>
          <p:nvPr/>
        </p:nvSpPr>
        <p:spPr>
          <a:xfrm>
            <a:off x="2175392" y="989654"/>
            <a:ext cx="98270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&lt;Client App&gt;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기기에서 </a:t>
            </a:r>
            <a:r>
              <a:rPr lang="ko-KR" altLang="en-US" sz="2500" dirty="0">
                <a:solidFill>
                  <a:schemeClr val="bg1"/>
                </a:solidFill>
              </a:rPr>
              <a:t>동작 중인 </a:t>
            </a:r>
            <a:r>
              <a:rPr lang="en-US" altLang="ko-KR" sz="2500" dirty="0">
                <a:solidFill>
                  <a:schemeClr val="bg1"/>
                </a:solidFill>
              </a:rPr>
              <a:t>GCM</a:t>
            </a:r>
            <a:r>
              <a:rPr lang="ko-KR" altLang="en-US" sz="2500" dirty="0">
                <a:solidFill>
                  <a:schemeClr val="bg1"/>
                </a:solidFill>
              </a:rPr>
              <a:t>이 사용가능한 </a:t>
            </a:r>
            <a:r>
              <a:rPr lang="ko-KR" altLang="en-US" sz="2500" dirty="0" err="1">
                <a:solidFill>
                  <a:schemeClr val="bg1"/>
                </a:solidFill>
              </a:rPr>
              <a:t>안드로이드</a:t>
            </a:r>
            <a:r>
              <a:rPr lang="ko-KR" altLang="en-US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App</a:t>
            </a:r>
            <a:endParaRPr lang="en-US" altLang="ko-KR" sz="2500" dirty="0">
              <a:solidFill>
                <a:schemeClr val="bg1"/>
              </a:solidFill>
            </a:endParaRPr>
          </a:p>
          <a:p>
            <a:endParaRPr lang="en-US" altLang="ko-KR" sz="2500" dirty="0" smtClean="0">
              <a:solidFill>
                <a:schemeClr val="bg1"/>
              </a:solidFill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2084227" y="2728592"/>
            <a:ext cx="99182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r>
              <a:rPr lang="ko-KR" altLang="en-US" sz="2500" dirty="0">
                <a:solidFill>
                  <a:schemeClr val="bg1"/>
                </a:solidFill>
              </a:rPr>
              <a:t> </a:t>
            </a:r>
            <a:r>
              <a:rPr lang="en-US" altLang="ko-KR" sz="2500" dirty="0" smtClean="0">
                <a:solidFill>
                  <a:schemeClr val="bg1"/>
                </a:solidFill>
              </a:rPr>
              <a:t>3</a:t>
            </a:r>
            <a:r>
              <a:rPr lang="en-US" altLang="ko-KR" sz="25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2500" dirty="0" smtClean="0">
                <a:solidFill>
                  <a:schemeClr val="bg1"/>
                </a:solidFill>
              </a:rPr>
              <a:t> Party 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로부터 데이터를 전달 받음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데이터를 관리하고 기기로 전달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2175392" y="4555328"/>
            <a:ext cx="982706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 smtClean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 smtClean="0">
                <a:solidFill>
                  <a:schemeClr val="bg1"/>
                </a:solidFill>
              </a:rPr>
              <a:t>rd</a:t>
            </a:r>
            <a:r>
              <a:rPr lang="en-US" altLang="ko-KR" sz="3200" dirty="0" smtClean="0">
                <a:solidFill>
                  <a:schemeClr val="bg1"/>
                </a:solidFill>
              </a:rPr>
              <a:t> Party Server&gt;</a:t>
            </a: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 GCM </a:t>
            </a:r>
            <a:r>
              <a:rPr lang="ko-KR" altLang="en-US" sz="2500" dirty="0">
                <a:solidFill>
                  <a:schemeClr val="bg1"/>
                </a:solidFill>
              </a:rPr>
              <a:t>구현의 </a:t>
            </a:r>
            <a:r>
              <a:rPr lang="ko-KR" altLang="en-US" sz="2500" dirty="0" smtClean="0">
                <a:solidFill>
                  <a:schemeClr val="bg1"/>
                </a:solidFill>
              </a:rPr>
              <a:t>일부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 smtClean="0">
                <a:solidFill>
                  <a:schemeClr val="bg1"/>
                </a:solidFill>
              </a:rPr>
              <a:t>-</a:t>
            </a:r>
            <a:r>
              <a:rPr lang="ko-KR" altLang="en-US" sz="2500" dirty="0">
                <a:solidFill>
                  <a:schemeClr val="bg1"/>
                </a:solidFill>
              </a:rPr>
              <a:t> </a:t>
            </a:r>
            <a:r>
              <a:rPr lang="en-US" altLang="ko-KR" sz="2500" dirty="0">
                <a:solidFill>
                  <a:schemeClr val="bg1"/>
                </a:solidFill>
              </a:rPr>
              <a:t>3</a:t>
            </a:r>
            <a:r>
              <a:rPr lang="en-US" altLang="ko-KR" sz="2500" baseline="30000" dirty="0">
                <a:solidFill>
                  <a:schemeClr val="bg1"/>
                </a:solidFill>
              </a:rPr>
              <a:t>rd</a:t>
            </a:r>
            <a:r>
              <a:rPr lang="en-US" altLang="ko-KR" sz="2500" dirty="0">
                <a:solidFill>
                  <a:schemeClr val="bg1"/>
                </a:solidFill>
              </a:rPr>
              <a:t> Party 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는 </a:t>
            </a:r>
            <a:r>
              <a:rPr lang="en-US" altLang="ko-KR" sz="2500" dirty="0">
                <a:solidFill>
                  <a:schemeClr val="bg1"/>
                </a:solidFill>
              </a:rPr>
              <a:t>GCM </a:t>
            </a:r>
            <a:r>
              <a:rPr lang="en-US" altLang="ko-KR" sz="2500" dirty="0" smtClean="0">
                <a:solidFill>
                  <a:schemeClr val="bg1"/>
                </a:solidFill>
              </a:rPr>
              <a:t>Server</a:t>
            </a:r>
            <a:r>
              <a:rPr lang="ko-KR" altLang="en-US" sz="2500" dirty="0" smtClean="0">
                <a:solidFill>
                  <a:schemeClr val="bg1"/>
                </a:solidFill>
              </a:rPr>
              <a:t>를 </a:t>
            </a:r>
            <a:r>
              <a:rPr lang="ko-KR" altLang="en-US" sz="2500" dirty="0">
                <a:solidFill>
                  <a:schemeClr val="bg1"/>
                </a:solidFill>
              </a:rPr>
              <a:t>통해 데이터를 기기 상의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r>
              <a:rPr lang="en-US" altLang="ko-KR" sz="2500" dirty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안드로이드</a:t>
            </a:r>
            <a:r>
              <a:rPr lang="ko-KR" altLang="en-US" sz="2500" dirty="0" smtClean="0">
                <a:solidFill>
                  <a:schemeClr val="bg1"/>
                </a:solidFill>
              </a:rPr>
              <a:t> </a:t>
            </a:r>
            <a:r>
              <a:rPr lang="en-US" altLang="ko-KR" sz="2500" dirty="0" smtClean="0">
                <a:solidFill>
                  <a:schemeClr val="bg1"/>
                </a:solidFill>
              </a:rPr>
              <a:t>App</a:t>
            </a:r>
            <a:r>
              <a:rPr lang="ko-KR" altLang="en-US" sz="2500" dirty="0" smtClean="0">
                <a:solidFill>
                  <a:schemeClr val="bg1"/>
                </a:solidFill>
              </a:rPr>
              <a:t>으로 전달</a:t>
            </a:r>
            <a:endParaRPr lang="ko-KR" altLang="en-US" sz="25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/>
            </a:r>
            <a:br>
              <a:rPr lang="ko-KR" altLang="en-US" sz="3200" dirty="0">
                <a:solidFill>
                  <a:schemeClr val="bg1"/>
                </a:solidFill>
              </a:rPr>
            </a:b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3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4" y="4389251"/>
            <a:ext cx="1203328" cy="186766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40" y="4745969"/>
            <a:ext cx="2860209" cy="15087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1848805"/>
            <a:ext cx="1551528" cy="1551528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직선 화살표 연결선 6"/>
          <p:cNvCxnSpPr/>
          <p:nvPr/>
        </p:nvCxnSpPr>
        <p:spPr>
          <a:xfrm>
            <a:off x="2247900" y="4745969"/>
            <a:ext cx="680974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2176368" y="5465468"/>
            <a:ext cx="680974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flipV="1">
            <a:off x="1045029" y="2620141"/>
            <a:ext cx="3781921" cy="1516432"/>
          </a:xfrm>
          <a:prstGeom prst="bentConnector3">
            <a:avLst>
              <a:gd name="adj1" fmla="val -112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>
            <a:off x="7129368" y="2167796"/>
            <a:ext cx="3509603" cy="2398721"/>
          </a:xfrm>
          <a:prstGeom prst="bentConnector3">
            <a:avLst>
              <a:gd name="adj1" fmla="val 100041"/>
            </a:avLst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176368" y="6095436"/>
            <a:ext cx="6881272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7732" y="4216179"/>
            <a:ext cx="433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 기기 등록 요청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6997" y="4899566"/>
            <a:ext cx="515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2. 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에서 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받아오기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4138" y="5645430"/>
            <a:ext cx="6553782" cy="954107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6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이용해서 장치에 </a:t>
            </a:r>
            <a:endParaRPr lang="en-US" altLang="ko-KR" sz="28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메시지 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268" y="1943325"/>
            <a:ext cx="4037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en-US" altLang="ko-KR" sz="2800" dirty="0" smtClean="0">
                <a:solidFill>
                  <a:schemeClr val="bg1"/>
                </a:solidFill>
              </a:rPr>
              <a:t>. Server</a:t>
            </a:r>
            <a:r>
              <a:rPr lang="ko-KR" altLang="en-US" sz="2800" dirty="0" smtClean="0">
                <a:solidFill>
                  <a:schemeClr val="bg1"/>
                </a:solidFill>
              </a:rPr>
              <a:t>에 등록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41152" y="1697719"/>
            <a:ext cx="3824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5. </a:t>
            </a:r>
            <a:r>
              <a:rPr lang="ko-KR" altLang="en-US" sz="2800" dirty="0" smtClean="0">
                <a:solidFill>
                  <a:schemeClr val="bg1"/>
                </a:solidFill>
              </a:rPr>
              <a:t>등록 </a:t>
            </a:r>
            <a:r>
              <a:rPr lang="en-US" altLang="ko-KR" sz="2800" dirty="0" smtClean="0">
                <a:solidFill>
                  <a:schemeClr val="bg1"/>
                </a:solidFill>
              </a:rPr>
              <a:t>ID</a:t>
            </a:r>
            <a:r>
              <a:rPr lang="ko-KR" altLang="en-US" sz="2800" dirty="0" smtClean="0">
                <a:solidFill>
                  <a:schemeClr val="bg1"/>
                </a:solidFill>
              </a:rPr>
              <a:t>를 이용해 </a:t>
            </a:r>
            <a:r>
              <a:rPr lang="en-US" altLang="ko-KR" sz="2800" dirty="0" smtClean="0">
                <a:solidFill>
                  <a:schemeClr val="bg1"/>
                </a:solidFill>
              </a:rPr>
              <a:t>GCM</a:t>
            </a:r>
            <a:r>
              <a:rPr lang="ko-KR" altLang="en-US" sz="2800" dirty="0" smtClean="0">
                <a:solidFill>
                  <a:schemeClr val="bg1"/>
                </a:solidFill>
              </a:rPr>
              <a:t>에 메시지 전송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26950" y="1043855"/>
            <a:ext cx="295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4. DB</a:t>
            </a:r>
            <a:r>
              <a:rPr lang="ko-KR" altLang="en-US" sz="2800" dirty="0" smtClean="0">
                <a:solidFill>
                  <a:schemeClr val="bg1"/>
                </a:solidFill>
              </a:rPr>
              <a:t>에 </a:t>
            </a:r>
            <a:r>
              <a:rPr lang="en-US" altLang="ko-KR" sz="2800" dirty="0" smtClean="0">
                <a:solidFill>
                  <a:schemeClr val="bg1"/>
                </a:solidFill>
              </a:rPr>
              <a:t>ID </a:t>
            </a:r>
            <a:r>
              <a:rPr lang="ko-KR" altLang="en-US" sz="2800" dirty="0" smtClean="0">
                <a:solidFill>
                  <a:schemeClr val="bg1"/>
                </a:solidFill>
              </a:rPr>
              <a:t>저장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441" y="6230820"/>
            <a:ext cx="1802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&lt;Client&gt;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7920" y="6217484"/>
            <a:ext cx="317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&lt;GCM Server&gt;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6410" y="3503517"/>
            <a:ext cx="361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&lt;3</a:t>
            </a:r>
            <a:r>
              <a:rPr lang="en-US" altLang="ko-KR" sz="3200" baseline="30000" dirty="0">
                <a:solidFill>
                  <a:schemeClr val="bg1"/>
                </a:solidFill>
              </a:rPr>
              <a:t>rd</a:t>
            </a:r>
            <a:r>
              <a:rPr lang="en-US" altLang="ko-KR" sz="3200" dirty="0">
                <a:solidFill>
                  <a:schemeClr val="bg1"/>
                </a:solidFill>
              </a:rPr>
              <a:t> Party Server&gt;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8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15" y="172148"/>
            <a:ext cx="1260704" cy="126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9147920" y="942337"/>
            <a:ext cx="1296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</a:rPr>
              <a:t>&lt;DB&gt;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6702648" y="1145535"/>
            <a:ext cx="1219767" cy="715922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2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GCM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84226" y="365760"/>
            <a:ext cx="107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47728" y="1440355"/>
            <a:ext cx="1862607" cy="913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MainActivity</a:t>
            </a:r>
            <a:endParaRPr lang="ko-KR" alt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347728" y="2551216"/>
            <a:ext cx="1862607" cy="91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MyApplication</a:t>
            </a:r>
            <a:endParaRPr lang="ko-KR" altLang="en-US" sz="1500" dirty="0"/>
          </a:p>
        </p:txBody>
      </p:sp>
      <p:sp>
        <p:nvSpPr>
          <p:cNvPr id="32" name="Rounded Rectangle 31"/>
          <p:cNvSpPr/>
          <p:nvPr/>
        </p:nvSpPr>
        <p:spPr>
          <a:xfrm>
            <a:off x="347729" y="3668060"/>
            <a:ext cx="1862607" cy="9195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 smtClean="0"/>
              <a:t>RegistrationIntentService</a:t>
            </a:r>
            <a:endParaRPr lang="ko-KR" altLang="en-US" sz="15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3168" y="1435274"/>
            <a:ext cx="8670545" cy="8279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정보를 </a:t>
            </a:r>
            <a:r>
              <a:rPr lang="en-US" altLang="ko-KR" dirty="0" smtClean="0"/>
              <a:t>Web </a:t>
            </a:r>
            <a:r>
              <a:rPr lang="en-US" altLang="ko-KR" dirty="0" err="1" smtClean="0"/>
              <a:t>GCMServer</a:t>
            </a:r>
            <a:r>
              <a:rPr lang="ko-KR" altLang="en-US" dirty="0" smtClean="0"/>
              <a:t>에 등록 요청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RegistrationIntentService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r>
              <a:rPr lang="ko-KR" altLang="en-US" dirty="0" smtClean="0"/>
              <a:t>전달받은 등록정보를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</p:txBody>
      </p:sp>
      <p:sp>
        <p:nvSpPr>
          <p:cNvPr id="21" name="Content Placeholder 4"/>
          <p:cNvSpPr>
            <a:spLocks noGrp="1"/>
          </p:cNvSpPr>
          <p:nvPr>
            <p:ph idx="1"/>
          </p:nvPr>
        </p:nvSpPr>
        <p:spPr>
          <a:xfrm>
            <a:off x="2513167" y="2551215"/>
            <a:ext cx="8670545" cy="7432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등록정보를 전역변수처럼 사용하기 위해 정의</a:t>
            </a:r>
            <a:endParaRPr lang="en-US" altLang="ko-KR" dirty="0" smtClean="0"/>
          </a:p>
          <a:p>
            <a:r>
              <a:rPr lang="en-US" altLang="ko-KR" dirty="0" err="1" smtClean="0"/>
              <a:t>getGlobalString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setGlobalString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구성</a:t>
            </a:r>
            <a:endParaRPr lang="en-US" altLang="ko-KR" dirty="0" smtClean="0"/>
          </a:p>
        </p:txBody>
      </p:sp>
      <p:sp>
        <p:nvSpPr>
          <p:cNvPr id="22" name="Content Placeholder 4"/>
          <p:cNvSpPr>
            <a:spLocks noGrp="1"/>
          </p:cNvSpPr>
          <p:nvPr>
            <p:ph idx="1"/>
          </p:nvPr>
        </p:nvSpPr>
        <p:spPr>
          <a:xfrm>
            <a:off x="2513167" y="3666593"/>
            <a:ext cx="8670545" cy="743238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 smtClean="0"/>
              <a:t>MainActivity</a:t>
            </a:r>
            <a:r>
              <a:rPr lang="ko-KR" altLang="en-US" dirty="0" smtClean="0"/>
              <a:t>의 요청으로 실행</a:t>
            </a:r>
            <a:endParaRPr lang="en-US" altLang="ko-KR" dirty="0" smtClean="0"/>
          </a:p>
          <a:p>
            <a:r>
              <a:rPr lang="en-US" altLang="ko-KR" dirty="0" smtClean="0"/>
              <a:t>Web </a:t>
            </a:r>
            <a:r>
              <a:rPr lang="en-US" altLang="ko-KR" dirty="0" err="1" smtClean="0"/>
              <a:t>GCMServer</a:t>
            </a:r>
            <a:r>
              <a:rPr lang="ko-KR" altLang="en-US" dirty="0" smtClean="0"/>
              <a:t>에 등록정보 요청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전달을 직접 수행</a:t>
            </a:r>
            <a:endParaRPr lang="en-US" altLang="ko-KR" dirty="0" smtClean="0"/>
          </a:p>
        </p:txBody>
      </p:sp>
      <p:sp>
        <p:nvSpPr>
          <p:cNvPr id="23" name="Content Placeholder 4"/>
          <p:cNvSpPr>
            <a:spLocks noGrp="1"/>
          </p:cNvSpPr>
          <p:nvPr>
            <p:ph idx="1"/>
          </p:nvPr>
        </p:nvSpPr>
        <p:spPr>
          <a:xfrm>
            <a:off x="347728" y="4986672"/>
            <a:ext cx="10612007" cy="1474630"/>
          </a:xfrm>
        </p:spPr>
        <p:txBody>
          <a:bodyPr>
            <a:noAutofit/>
          </a:bodyPr>
          <a:lstStyle/>
          <a:p>
            <a:r>
              <a:rPr lang="en-US" altLang="ko-KR" sz="3000" b="1" dirty="0" smtClean="0"/>
              <a:t>App</a:t>
            </a:r>
            <a:r>
              <a:rPr lang="ko-KR" altLang="en-US" sz="3000" b="1" dirty="0" smtClean="0"/>
              <a:t>을 처음 실행시 </a:t>
            </a:r>
            <a:r>
              <a:rPr lang="en-US" altLang="ko-KR" sz="3000" b="1" dirty="0" smtClean="0"/>
              <a:t>App</a:t>
            </a:r>
            <a:r>
              <a:rPr lang="ko-KR" altLang="en-US" sz="3000" b="1" dirty="0" smtClean="0"/>
              <a:t>정보를 저장</a:t>
            </a:r>
            <a:endParaRPr lang="en-US" altLang="ko-KR" sz="3000" b="1" dirty="0"/>
          </a:p>
          <a:p>
            <a:r>
              <a:rPr lang="en-US" altLang="ko-KR" sz="3000" b="1" dirty="0" smtClean="0"/>
              <a:t>Push </a:t>
            </a:r>
            <a:r>
              <a:rPr lang="ko-KR" altLang="en-US" sz="3000" b="1" dirty="0" smtClean="0"/>
              <a:t>알림을 받기위한 기본 틀 마련</a:t>
            </a:r>
            <a:endParaRPr lang="en-US" altLang="ko-KR" sz="3000" b="1" dirty="0" smtClean="0"/>
          </a:p>
        </p:txBody>
      </p:sp>
    </p:spTree>
    <p:extLst>
      <p:ext uri="{BB962C8B-B14F-4D97-AF65-F5344CB8AC3E}">
        <p14:creationId xmlns:p14="http://schemas.microsoft.com/office/powerpoint/2010/main" val="7221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</TotalTime>
  <Words>995</Words>
  <Application>Microsoft Office PowerPoint</Application>
  <PresentationFormat>Widescreen</PresentationFormat>
  <Paragraphs>251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PowerPoint Presentation</vt:lpstr>
      <vt:lpstr> 목차</vt:lpstr>
      <vt:lpstr>1. GCM이란?</vt:lpstr>
      <vt:lpstr>1. GCM이란?</vt:lpstr>
      <vt:lpstr>1. GCM이란?</vt:lpstr>
      <vt:lpstr>1. GCM이란?</vt:lpstr>
      <vt:lpstr>2. GCM 구조</vt:lpstr>
      <vt:lpstr>2. GCM 구조</vt:lpstr>
      <vt:lpstr>2. GCM 구조</vt:lpstr>
      <vt:lpstr>2. GCM 구조</vt:lpstr>
      <vt:lpstr>2. GCM 구조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- GCM Server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Client App</vt:lpstr>
      <vt:lpstr>3. 예제 – 3rd Party Server</vt:lpstr>
      <vt:lpstr>3. 예제 – 3rd Party Server</vt:lpstr>
      <vt:lpstr>3. 예제 – 3rd Party Server</vt:lpstr>
      <vt:lpstr>4. 실행결과</vt:lpstr>
      <vt:lpstr>4. 실행결과</vt:lpstr>
      <vt:lpstr>5. 기타 - 상세코드</vt:lpstr>
      <vt:lpstr>5. 기타 - 참고자료</vt:lpstr>
      <vt:lpstr>Q&amp;A</vt:lpstr>
      <vt:lpstr>감사합니다.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GCM (Google Cloud Messageing)</dc:title>
  <dc:creator>user</dc:creator>
  <cp:lastModifiedBy>Hoon</cp:lastModifiedBy>
  <cp:revision>121</cp:revision>
  <dcterms:created xsi:type="dcterms:W3CDTF">2016-03-29T09:34:09Z</dcterms:created>
  <dcterms:modified xsi:type="dcterms:W3CDTF">2016-05-11T07:50:44Z</dcterms:modified>
</cp:coreProperties>
</file>